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67" r:id="rId3"/>
    <p:sldId id="257" r:id="rId4"/>
    <p:sldId id="258" r:id="rId5"/>
    <p:sldId id="263" r:id="rId6"/>
    <p:sldId id="260" r:id="rId7"/>
    <p:sldId id="261"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AFF37A8-4CE7-408A-95C6-4EB8640324CF}" type="datetimeFigureOut">
              <a:rPr lang="ar-SA" smtClean="0"/>
              <a:t>16/10/1442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D111BF6-A789-4E15-8624-4643579D5DD6}" type="slidenum">
              <a:rPr lang="ar-SA" smtClean="0"/>
              <a:t>‹#›</a:t>
            </a:fld>
            <a:endParaRPr lang="ar-SA"/>
          </a:p>
        </p:txBody>
      </p:sp>
    </p:spTree>
    <p:extLst>
      <p:ext uri="{BB962C8B-B14F-4D97-AF65-F5344CB8AC3E}">
        <p14:creationId xmlns:p14="http://schemas.microsoft.com/office/powerpoint/2010/main" val="3502314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AFF37A8-4CE7-408A-95C6-4EB8640324CF}" type="datetimeFigureOut">
              <a:rPr lang="ar-SA" smtClean="0"/>
              <a:t>16/10/1442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D111BF6-A789-4E15-8624-4643579D5DD6}" type="slidenum">
              <a:rPr lang="ar-SA" smtClean="0"/>
              <a:t>‹#›</a:t>
            </a:fld>
            <a:endParaRPr lang="ar-SA"/>
          </a:p>
        </p:txBody>
      </p:sp>
    </p:spTree>
    <p:extLst>
      <p:ext uri="{BB962C8B-B14F-4D97-AF65-F5344CB8AC3E}">
        <p14:creationId xmlns:p14="http://schemas.microsoft.com/office/powerpoint/2010/main" val="165025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AFF37A8-4CE7-408A-95C6-4EB8640324CF}" type="datetimeFigureOut">
              <a:rPr lang="ar-SA" smtClean="0"/>
              <a:t>16/10/1442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D111BF6-A789-4E15-8624-4643579D5DD6}" type="slidenum">
              <a:rPr lang="ar-SA" smtClean="0"/>
              <a:t>‹#›</a:t>
            </a:fld>
            <a:endParaRPr lang="ar-SA"/>
          </a:p>
        </p:txBody>
      </p:sp>
    </p:spTree>
    <p:extLst>
      <p:ext uri="{BB962C8B-B14F-4D97-AF65-F5344CB8AC3E}">
        <p14:creationId xmlns:p14="http://schemas.microsoft.com/office/powerpoint/2010/main" val="4048912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solidFill>
                  <a:prstClr val="black">
                    <a:lumMod val="50000"/>
                    <a:lumOff val="50000"/>
                  </a:prstClr>
                </a:solidFill>
              </a:rPr>
              <a:pPr/>
              <a:t>16/10/1442</a:t>
            </a:fld>
            <a:endParaRPr lang="ar-SA">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ar-SA">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prstClr val="black">
                    <a:lumMod val="50000"/>
                    <a:lumOff val="50000"/>
                  </a:prstClr>
                </a:solidFill>
              </a:rPr>
              <a:pPr/>
              <a:t>‹#›</a:t>
            </a:fld>
            <a:endParaRPr lang="ar-SA">
              <a:solidFill>
                <a:prstClr val="black">
                  <a:lumMod val="50000"/>
                  <a:lumOff val="50000"/>
                </a:prstClr>
              </a:solidFill>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a:t>انقر لتحرير نمط العنوان الرئيسي</a:t>
            </a:r>
            <a:endParaRPr lang="en-US" dirty="0"/>
          </a:p>
        </p:txBody>
      </p:sp>
    </p:spTree>
    <p:extLst>
      <p:ext uri="{BB962C8B-B14F-4D97-AF65-F5344CB8AC3E}">
        <p14:creationId xmlns:p14="http://schemas.microsoft.com/office/powerpoint/2010/main" val="1319827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8ABB09-4A1D-463E-8065-109CC2B7EFAA}" type="datetimeFigureOut">
              <a:rPr lang="ar-SA" smtClean="0">
                <a:solidFill>
                  <a:prstClr val="black">
                    <a:lumMod val="50000"/>
                    <a:lumOff val="50000"/>
                  </a:prstClr>
                </a:solidFill>
              </a:rPr>
              <a:pPr/>
              <a:t>16/10/1442</a:t>
            </a:fld>
            <a:endParaRPr lang="ar-SA">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ar-SA">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prstClr val="black">
                    <a:lumMod val="50000"/>
                    <a:lumOff val="50000"/>
                  </a:prstClr>
                </a:solidFill>
              </a:rPr>
              <a:pPr/>
              <a:t>‹#›</a:t>
            </a:fld>
            <a:endParaRPr lang="ar-SA">
              <a:solidFill>
                <a:prstClr val="black">
                  <a:lumMod val="50000"/>
                  <a:lumOff val="50000"/>
                </a:prstClr>
              </a:solidFill>
            </a:endParaRPr>
          </a:p>
        </p:txBody>
      </p:sp>
      <p:sp>
        <p:nvSpPr>
          <p:cNvPr id="8" name="Title 7"/>
          <p:cNvSpPr>
            <a:spLocks noGrp="1"/>
          </p:cNvSpPr>
          <p:nvPr>
            <p:ph type="title"/>
          </p:nvPr>
        </p:nvSpPr>
        <p:spPr/>
        <p:txBody>
          <a:bodyPr/>
          <a:lstStyle/>
          <a:p>
            <a:r>
              <a:rPr lang="ar-SA"/>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Tree>
    <p:extLst>
      <p:ext uri="{BB962C8B-B14F-4D97-AF65-F5344CB8AC3E}">
        <p14:creationId xmlns:p14="http://schemas.microsoft.com/office/powerpoint/2010/main" val="788521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prstClr val="black">
                    <a:lumMod val="50000"/>
                    <a:lumOff val="50000"/>
                  </a:prstClr>
                </a:solidFill>
              </a:rPr>
              <a:pPr/>
              <a:t>16/10/1442</a:t>
            </a:fld>
            <a:endParaRPr lang="ar-SA">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ar-SA">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prstClr val="black">
                    <a:lumMod val="50000"/>
                    <a:lumOff val="50000"/>
                  </a:prstClr>
                </a:solidFill>
              </a:rPr>
              <a:pPr/>
              <a:t>‹#›</a:t>
            </a:fld>
            <a:endParaRPr lang="ar-SA">
              <a:solidFill>
                <a:prstClr val="black">
                  <a:lumMod val="50000"/>
                  <a:lumOff val="50000"/>
                </a:prstClr>
              </a:solidFill>
            </a:endParaRPr>
          </a:p>
        </p:txBody>
      </p:sp>
    </p:spTree>
    <p:extLst>
      <p:ext uri="{BB962C8B-B14F-4D97-AF65-F5344CB8AC3E}">
        <p14:creationId xmlns:p14="http://schemas.microsoft.com/office/powerpoint/2010/main" val="1944883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solidFill>
                  <a:prstClr val="black">
                    <a:lumMod val="50000"/>
                    <a:lumOff val="50000"/>
                  </a:prstClr>
                </a:solidFill>
              </a:rPr>
              <a:pPr/>
              <a:t>16/10/1442</a:t>
            </a:fld>
            <a:endParaRPr lang="ar-SA">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ar-SA">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prstClr val="black">
                    <a:lumMod val="50000"/>
                    <a:lumOff val="50000"/>
                  </a:prstClr>
                </a:solidFill>
              </a:rPr>
              <a:pPr/>
              <a:t>‹#›</a:t>
            </a:fld>
            <a:endParaRPr lang="ar-SA">
              <a:solidFill>
                <a:prstClr val="black">
                  <a:lumMod val="50000"/>
                  <a:lumOff val="50000"/>
                </a:prstClr>
              </a:solidFill>
            </a:endParaRPr>
          </a:p>
        </p:txBody>
      </p:sp>
      <p:sp>
        <p:nvSpPr>
          <p:cNvPr id="8" name="Title 7"/>
          <p:cNvSpPr>
            <a:spLocks noGrp="1"/>
          </p:cNvSpPr>
          <p:nvPr>
            <p:ph type="title"/>
          </p:nvPr>
        </p:nvSpPr>
        <p:spPr/>
        <p:txBody>
          <a:bodyPr/>
          <a:lstStyle/>
          <a:p>
            <a:r>
              <a:rPr lang="ar-SA"/>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extLst>
      <p:ext uri="{BB962C8B-B14F-4D97-AF65-F5344CB8AC3E}">
        <p14:creationId xmlns:p14="http://schemas.microsoft.com/office/powerpoint/2010/main" val="3621215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solidFill>
                  <a:prstClr val="black">
                    <a:lumMod val="50000"/>
                    <a:lumOff val="50000"/>
                  </a:prstClr>
                </a:solidFill>
              </a:rPr>
              <a:pPr/>
              <a:t>16/10/1442</a:t>
            </a:fld>
            <a:endParaRPr lang="ar-SA">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ar-SA">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prstClr val="black">
                    <a:lumMod val="50000"/>
                    <a:lumOff val="50000"/>
                  </a:prstClr>
                </a:solidFill>
              </a:rPr>
              <a:pPr/>
              <a:t>‹#›</a:t>
            </a:fld>
            <a:endParaRPr lang="ar-SA">
              <a:solidFill>
                <a:prstClr val="black">
                  <a:lumMod val="50000"/>
                  <a:lumOff val="50000"/>
                </a:prstClr>
              </a:solidFill>
            </a:endParaRPr>
          </a:p>
        </p:txBody>
      </p:sp>
      <p:sp>
        <p:nvSpPr>
          <p:cNvPr id="10" name="Title 9"/>
          <p:cNvSpPr>
            <a:spLocks noGrp="1"/>
          </p:cNvSpPr>
          <p:nvPr>
            <p:ph type="title"/>
          </p:nvPr>
        </p:nvSpPr>
        <p:spPr/>
        <p:txBody>
          <a:bodyPr/>
          <a:lstStyle/>
          <a:p>
            <a:r>
              <a:rPr lang="ar-SA"/>
              <a:t>انقر لتحرير نمط العنوان الرئيسي</a:t>
            </a:r>
            <a:endParaRPr lang="en-US" dirty="0"/>
          </a:p>
        </p:txBody>
      </p:sp>
    </p:spTree>
    <p:extLst>
      <p:ext uri="{BB962C8B-B14F-4D97-AF65-F5344CB8AC3E}">
        <p14:creationId xmlns:p14="http://schemas.microsoft.com/office/powerpoint/2010/main" val="634158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solidFill>
                  <a:prstClr val="black">
                    <a:lumMod val="50000"/>
                    <a:lumOff val="50000"/>
                  </a:prstClr>
                </a:solidFill>
              </a:rPr>
              <a:pPr/>
              <a:t>16/10/1442</a:t>
            </a:fld>
            <a:endParaRPr lang="ar-SA">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ar-SA">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prstClr val="black">
                    <a:lumMod val="50000"/>
                    <a:lumOff val="50000"/>
                  </a:prstClr>
                </a:solidFill>
              </a:rPr>
              <a:pPr/>
              <a:t>‹#›</a:t>
            </a:fld>
            <a:endParaRPr lang="ar-SA">
              <a:solidFill>
                <a:prstClr val="black">
                  <a:lumMod val="50000"/>
                  <a:lumOff val="50000"/>
                </a:prstClr>
              </a:solidFill>
            </a:endParaRPr>
          </a:p>
        </p:txBody>
      </p:sp>
    </p:spTree>
    <p:extLst>
      <p:ext uri="{BB962C8B-B14F-4D97-AF65-F5344CB8AC3E}">
        <p14:creationId xmlns:p14="http://schemas.microsoft.com/office/powerpoint/2010/main" val="34611413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prstClr val="black">
                    <a:lumMod val="50000"/>
                    <a:lumOff val="50000"/>
                  </a:prstClr>
                </a:solidFill>
              </a:rPr>
              <a:pPr/>
              <a:t>16/10/1442</a:t>
            </a:fld>
            <a:endParaRPr lang="ar-SA">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ar-SA">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prstClr val="black">
                    <a:lumMod val="50000"/>
                    <a:lumOff val="50000"/>
                  </a:prstClr>
                </a:solidFill>
              </a:rPr>
              <a:pPr/>
              <a:t>‹#›</a:t>
            </a:fld>
            <a:endParaRPr lang="ar-SA">
              <a:solidFill>
                <a:prstClr val="black">
                  <a:lumMod val="50000"/>
                  <a:lumOff val="50000"/>
                </a:prstClr>
              </a:solidFill>
            </a:endParaRPr>
          </a:p>
        </p:txBody>
      </p:sp>
    </p:spTree>
    <p:extLst>
      <p:ext uri="{BB962C8B-B14F-4D97-AF65-F5344CB8AC3E}">
        <p14:creationId xmlns:p14="http://schemas.microsoft.com/office/powerpoint/2010/main" val="7098633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prstClr val="black">
                    <a:lumMod val="50000"/>
                    <a:lumOff val="50000"/>
                  </a:prstClr>
                </a:solidFill>
              </a:rPr>
              <a:pPr/>
              <a:t>16/10/1442</a:t>
            </a:fld>
            <a:endParaRPr lang="ar-SA">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ar-SA">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prstClr val="black">
                    <a:lumMod val="50000"/>
                    <a:lumOff val="50000"/>
                  </a:prstClr>
                </a:solidFill>
              </a:rPr>
              <a:pPr/>
              <a:t>‹#›</a:t>
            </a:fld>
            <a:endParaRPr lang="ar-SA">
              <a:solidFill>
                <a:prstClr val="black">
                  <a:lumMod val="50000"/>
                  <a:lumOff val="50000"/>
                </a:prstClr>
              </a:solidFill>
            </a:endParaRPr>
          </a:p>
        </p:txBody>
      </p:sp>
    </p:spTree>
    <p:extLst>
      <p:ext uri="{BB962C8B-B14F-4D97-AF65-F5344CB8AC3E}">
        <p14:creationId xmlns:p14="http://schemas.microsoft.com/office/powerpoint/2010/main" val="99793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AFF37A8-4CE7-408A-95C6-4EB8640324CF}" type="datetimeFigureOut">
              <a:rPr lang="ar-SA" smtClean="0"/>
              <a:t>16/10/1442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D111BF6-A789-4E15-8624-4643579D5DD6}" type="slidenum">
              <a:rPr lang="ar-SA" smtClean="0"/>
              <a:t>‹#›</a:t>
            </a:fld>
            <a:endParaRPr lang="ar-SA"/>
          </a:p>
        </p:txBody>
      </p:sp>
    </p:spTree>
    <p:extLst>
      <p:ext uri="{BB962C8B-B14F-4D97-AF65-F5344CB8AC3E}">
        <p14:creationId xmlns:p14="http://schemas.microsoft.com/office/powerpoint/2010/main" val="26536957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prstClr val="black">
                    <a:lumMod val="50000"/>
                    <a:lumOff val="50000"/>
                  </a:prstClr>
                </a:solidFill>
              </a:rPr>
              <a:pPr/>
              <a:t>16/10/1442</a:t>
            </a:fld>
            <a:endParaRPr lang="ar-SA">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ar-SA">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prstClr val="black">
                    <a:lumMod val="50000"/>
                    <a:lumOff val="50000"/>
                  </a:prstClr>
                </a:solidFill>
              </a:rPr>
              <a:pPr/>
              <a:t>‹#›</a:t>
            </a:fld>
            <a:endParaRPr lang="ar-SA">
              <a:solidFill>
                <a:prstClr val="black">
                  <a:lumMod val="50000"/>
                  <a:lumOff val="50000"/>
                </a:prstClr>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a:t>انقر لتحرير نمط العنوان الرئيسي</a:t>
            </a:r>
            <a:endParaRPr lang="en-US" dirty="0"/>
          </a:p>
        </p:txBody>
      </p:sp>
    </p:spTree>
    <p:extLst>
      <p:ext uri="{BB962C8B-B14F-4D97-AF65-F5344CB8AC3E}">
        <p14:creationId xmlns:p14="http://schemas.microsoft.com/office/powerpoint/2010/main" val="9157489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prstClr val="black">
                    <a:lumMod val="50000"/>
                    <a:lumOff val="50000"/>
                  </a:prstClr>
                </a:solidFill>
              </a:rPr>
              <a:pPr/>
              <a:t>16/10/1442</a:t>
            </a:fld>
            <a:endParaRPr lang="ar-SA">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ar-SA">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prstClr val="black">
                    <a:lumMod val="50000"/>
                    <a:lumOff val="50000"/>
                  </a:prstClr>
                </a:solidFill>
              </a:rPr>
              <a:pPr/>
              <a:t>‹#›</a:t>
            </a:fld>
            <a:endParaRPr lang="ar-SA">
              <a:solidFill>
                <a:prstClr val="black">
                  <a:lumMod val="50000"/>
                  <a:lumOff val="50000"/>
                </a:prstClr>
              </a:solidFill>
            </a:endParaRPr>
          </a:p>
        </p:txBody>
      </p:sp>
    </p:spTree>
    <p:extLst>
      <p:ext uri="{BB962C8B-B14F-4D97-AF65-F5344CB8AC3E}">
        <p14:creationId xmlns:p14="http://schemas.microsoft.com/office/powerpoint/2010/main" val="18750924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solidFill>
                  <a:prstClr val="black">
                    <a:lumMod val="50000"/>
                    <a:lumOff val="50000"/>
                  </a:prstClr>
                </a:solidFill>
              </a:rPr>
              <a:pPr/>
              <a:t>16/10/1442</a:t>
            </a:fld>
            <a:endParaRPr lang="ar-SA">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ar-SA">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prstClr val="black">
                    <a:lumMod val="50000"/>
                    <a:lumOff val="50000"/>
                  </a:prstClr>
                </a:solidFill>
              </a:rPr>
              <a:pPr/>
              <a:t>‹#›</a:t>
            </a:fld>
            <a:endParaRPr lang="ar-SA">
              <a:solidFill>
                <a:prstClr val="black">
                  <a:lumMod val="50000"/>
                  <a:lumOff val="50000"/>
                </a:prstClr>
              </a:solidFill>
            </a:endParaRPr>
          </a:p>
        </p:txBody>
      </p:sp>
    </p:spTree>
    <p:extLst>
      <p:ext uri="{BB962C8B-B14F-4D97-AF65-F5344CB8AC3E}">
        <p14:creationId xmlns:p14="http://schemas.microsoft.com/office/powerpoint/2010/main" val="1176006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AFF37A8-4CE7-408A-95C6-4EB8640324CF}" type="datetimeFigureOut">
              <a:rPr lang="ar-SA" smtClean="0"/>
              <a:t>16/10/1442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D111BF6-A789-4E15-8624-4643579D5DD6}" type="slidenum">
              <a:rPr lang="ar-SA" smtClean="0"/>
              <a:t>‹#›</a:t>
            </a:fld>
            <a:endParaRPr lang="ar-SA"/>
          </a:p>
        </p:txBody>
      </p:sp>
    </p:spTree>
    <p:extLst>
      <p:ext uri="{BB962C8B-B14F-4D97-AF65-F5344CB8AC3E}">
        <p14:creationId xmlns:p14="http://schemas.microsoft.com/office/powerpoint/2010/main" val="2942336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AFF37A8-4CE7-408A-95C6-4EB8640324CF}" type="datetimeFigureOut">
              <a:rPr lang="ar-SA" smtClean="0"/>
              <a:t>16/10/1442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D111BF6-A789-4E15-8624-4643579D5DD6}" type="slidenum">
              <a:rPr lang="ar-SA" smtClean="0"/>
              <a:t>‹#›</a:t>
            </a:fld>
            <a:endParaRPr lang="ar-SA"/>
          </a:p>
        </p:txBody>
      </p:sp>
    </p:spTree>
    <p:extLst>
      <p:ext uri="{BB962C8B-B14F-4D97-AF65-F5344CB8AC3E}">
        <p14:creationId xmlns:p14="http://schemas.microsoft.com/office/powerpoint/2010/main" val="1235220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AFF37A8-4CE7-408A-95C6-4EB8640324CF}" type="datetimeFigureOut">
              <a:rPr lang="ar-SA" smtClean="0"/>
              <a:t>16/10/1442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D111BF6-A789-4E15-8624-4643579D5DD6}" type="slidenum">
              <a:rPr lang="ar-SA" smtClean="0"/>
              <a:t>‹#›</a:t>
            </a:fld>
            <a:endParaRPr lang="ar-SA"/>
          </a:p>
        </p:txBody>
      </p:sp>
    </p:spTree>
    <p:extLst>
      <p:ext uri="{BB962C8B-B14F-4D97-AF65-F5344CB8AC3E}">
        <p14:creationId xmlns:p14="http://schemas.microsoft.com/office/powerpoint/2010/main" val="3300021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AFF37A8-4CE7-408A-95C6-4EB8640324CF}" type="datetimeFigureOut">
              <a:rPr lang="ar-SA" smtClean="0"/>
              <a:t>16/10/1442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D111BF6-A789-4E15-8624-4643579D5DD6}" type="slidenum">
              <a:rPr lang="ar-SA" smtClean="0"/>
              <a:t>‹#›</a:t>
            </a:fld>
            <a:endParaRPr lang="ar-SA"/>
          </a:p>
        </p:txBody>
      </p:sp>
    </p:spTree>
    <p:extLst>
      <p:ext uri="{BB962C8B-B14F-4D97-AF65-F5344CB8AC3E}">
        <p14:creationId xmlns:p14="http://schemas.microsoft.com/office/powerpoint/2010/main" val="3173908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AFF37A8-4CE7-408A-95C6-4EB8640324CF}" type="datetimeFigureOut">
              <a:rPr lang="ar-SA" smtClean="0"/>
              <a:t>16/10/1442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D111BF6-A789-4E15-8624-4643579D5DD6}" type="slidenum">
              <a:rPr lang="ar-SA" smtClean="0"/>
              <a:t>‹#›</a:t>
            </a:fld>
            <a:endParaRPr lang="ar-SA"/>
          </a:p>
        </p:txBody>
      </p:sp>
    </p:spTree>
    <p:extLst>
      <p:ext uri="{BB962C8B-B14F-4D97-AF65-F5344CB8AC3E}">
        <p14:creationId xmlns:p14="http://schemas.microsoft.com/office/powerpoint/2010/main" val="3318453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AFF37A8-4CE7-408A-95C6-4EB8640324CF}" type="datetimeFigureOut">
              <a:rPr lang="ar-SA" smtClean="0"/>
              <a:t>16/10/1442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D111BF6-A789-4E15-8624-4643579D5DD6}" type="slidenum">
              <a:rPr lang="ar-SA" smtClean="0"/>
              <a:t>‹#›</a:t>
            </a:fld>
            <a:endParaRPr lang="ar-SA"/>
          </a:p>
        </p:txBody>
      </p:sp>
    </p:spTree>
    <p:extLst>
      <p:ext uri="{BB962C8B-B14F-4D97-AF65-F5344CB8AC3E}">
        <p14:creationId xmlns:p14="http://schemas.microsoft.com/office/powerpoint/2010/main" val="1299508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AFF37A8-4CE7-408A-95C6-4EB8640324CF}" type="datetimeFigureOut">
              <a:rPr lang="ar-SA" smtClean="0"/>
              <a:t>16/10/1442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D111BF6-A789-4E15-8624-4643579D5DD6}" type="slidenum">
              <a:rPr lang="ar-SA" smtClean="0"/>
              <a:t>‹#›</a:t>
            </a:fld>
            <a:endParaRPr lang="ar-SA"/>
          </a:p>
        </p:txBody>
      </p:sp>
    </p:spTree>
    <p:extLst>
      <p:ext uri="{BB962C8B-B14F-4D97-AF65-F5344CB8AC3E}">
        <p14:creationId xmlns:p14="http://schemas.microsoft.com/office/powerpoint/2010/main" val="3823501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AFF37A8-4CE7-408A-95C6-4EB8640324CF}" type="datetimeFigureOut">
              <a:rPr lang="ar-SA" smtClean="0"/>
              <a:t>16/10/1442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D111BF6-A789-4E15-8624-4643579D5DD6}" type="slidenum">
              <a:rPr lang="ar-SA" smtClean="0"/>
              <a:t>‹#›</a:t>
            </a:fld>
            <a:endParaRPr lang="ar-SA"/>
          </a:p>
        </p:txBody>
      </p:sp>
    </p:spTree>
    <p:extLst>
      <p:ext uri="{BB962C8B-B14F-4D97-AF65-F5344CB8AC3E}">
        <p14:creationId xmlns:p14="http://schemas.microsoft.com/office/powerpoint/2010/main" val="2601267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B8ABB09-4A1D-463E-8065-109CC2B7EFAA}" type="datetimeFigureOut">
              <a:rPr lang="ar-SA" smtClean="0">
                <a:solidFill>
                  <a:prstClr val="black">
                    <a:lumMod val="50000"/>
                    <a:lumOff val="50000"/>
                  </a:prstClr>
                </a:solidFill>
              </a:rPr>
              <a:pPr/>
              <a:t>16/10/1442</a:t>
            </a:fld>
            <a:endParaRPr lang="ar-SA">
              <a:solidFill>
                <a:prstClr val="black">
                  <a:lumMod val="50000"/>
                  <a:lumOff val="50000"/>
                </a:prstClr>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B34F065-1154-456A-91E3-76DE8E75E17B}" type="slidenum">
              <a:rPr lang="ar-SA" smtClean="0">
                <a:solidFill>
                  <a:prstClr val="black">
                    <a:lumMod val="50000"/>
                    <a:lumOff val="50000"/>
                  </a:prstClr>
                </a:solidFill>
              </a:rPr>
              <a:pPr/>
              <a:t>‹#›</a:t>
            </a:fld>
            <a:endParaRPr lang="ar-SA">
              <a:solidFill>
                <a:prstClr val="black">
                  <a:lumMod val="50000"/>
                  <a:lumOff val="50000"/>
                </a:prstClr>
              </a:solidFill>
            </a:endParaRPr>
          </a:p>
        </p:txBody>
      </p:sp>
    </p:spTree>
    <p:extLst>
      <p:ext uri="{BB962C8B-B14F-4D97-AF65-F5344CB8AC3E}">
        <p14:creationId xmlns:p14="http://schemas.microsoft.com/office/powerpoint/2010/main" val="3435694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23507" y="432887"/>
            <a:ext cx="7858875" cy="4520793"/>
          </a:xfrm>
        </p:spPr>
        <p:txBody>
          <a:bodyPr/>
          <a:lstStyle/>
          <a:p>
            <a:pPr marL="182880" indent="0" algn="ctr" rtl="1">
              <a:buNone/>
            </a:pPr>
            <a:r>
              <a:rPr lang="ar-SA" dirty="0">
                <a:solidFill>
                  <a:srgbClr val="FF0000"/>
                </a:solidFill>
                <a:effectLst/>
                <a:latin typeface="Arial" pitchFamily="34" charset="0"/>
                <a:cs typeface="Arial" pitchFamily="34" charset="0"/>
              </a:rPr>
              <a:t>اعناب عملي</a:t>
            </a:r>
            <a:r>
              <a:rPr lang="en-US" dirty="0">
                <a:solidFill>
                  <a:srgbClr val="FF0000"/>
                </a:solidFill>
                <a:effectLst/>
                <a:latin typeface="Arial" pitchFamily="34" charset="0"/>
                <a:cs typeface="Arial" pitchFamily="34" charset="0"/>
              </a:rPr>
              <a:t/>
            </a:r>
            <a:br>
              <a:rPr lang="en-US" dirty="0">
                <a:solidFill>
                  <a:srgbClr val="FF0000"/>
                </a:solidFill>
                <a:effectLst/>
                <a:latin typeface="Arial" pitchFamily="34" charset="0"/>
                <a:cs typeface="Arial" pitchFamily="34" charset="0"/>
              </a:rPr>
            </a:br>
            <a:r>
              <a:rPr lang="en-US" dirty="0">
                <a:solidFill>
                  <a:srgbClr val="FF0000"/>
                </a:solidFill>
                <a:effectLst/>
                <a:latin typeface="Arial" pitchFamily="34" charset="0"/>
                <a:cs typeface="Arial" pitchFamily="34" charset="0"/>
              </a:rPr>
              <a:t/>
            </a:r>
            <a:br>
              <a:rPr lang="en-US" dirty="0">
                <a:solidFill>
                  <a:srgbClr val="FF0000"/>
                </a:solidFill>
                <a:effectLst/>
                <a:latin typeface="Arial" pitchFamily="34" charset="0"/>
                <a:cs typeface="Arial" pitchFamily="34" charset="0"/>
              </a:rPr>
            </a:br>
            <a:r>
              <a:rPr lang="ar-SA" dirty="0">
                <a:solidFill>
                  <a:srgbClr val="FF0000"/>
                </a:solidFill>
                <a:effectLst/>
                <a:latin typeface="Arial" pitchFamily="34" charset="0"/>
                <a:cs typeface="Arial" pitchFamily="34" charset="0"/>
              </a:rPr>
              <a:t>المحاضرة </a:t>
            </a:r>
            <a:r>
              <a:rPr lang="ar-SA" dirty="0" smtClean="0">
                <a:solidFill>
                  <a:srgbClr val="FF0000"/>
                </a:solidFill>
                <a:effectLst/>
                <a:latin typeface="Arial" pitchFamily="34" charset="0"/>
                <a:cs typeface="Arial" pitchFamily="34" charset="0"/>
              </a:rPr>
              <a:t>ال</a:t>
            </a:r>
            <a:r>
              <a:rPr lang="ar-IQ" dirty="0" smtClean="0">
                <a:solidFill>
                  <a:srgbClr val="FF0000"/>
                </a:solidFill>
                <a:effectLst/>
                <a:latin typeface="Arial" pitchFamily="34" charset="0"/>
                <a:cs typeface="Arial" pitchFamily="34" charset="0"/>
              </a:rPr>
              <a:t>ثانية</a:t>
            </a:r>
            <a:r>
              <a:rPr lang="en-US" dirty="0">
                <a:solidFill>
                  <a:srgbClr val="FF0000"/>
                </a:solidFill>
                <a:effectLst/>
                <a:latin typeface="Arial" pitchFamily="34" charset="0"/>
                <a:cs typeface="Arial" pitchFamily="34" charset="0"/>
              </a:rPr>
              <a:t/>
            </a:r>
            <a:br>
              <a:rPr lang="en-US" dirty="0">
                <a:solidFill>
                  <a:srgbClr val="FF0000"/>
                </a:solidFill>
                <a:effectLst/>
                <a:latin typeface="Arial" pitchFamily="34" charset="0"/>
                <a:cs typeface="Arial" pitchFamily="34" charset="0"/>
              </a:rPr>
            </a:br>
            <a:r>
              <a:rPr lang="en-US" dirty="0">
                <a:solidFill>
                  <a:srgbClr val="FF0000"/>
                </a:solidFill>
                <a:effectLst/>
                <a:latin typeface="Arial" pitchFamily="34" charset="0"/>
                <a:cs typeface="Arial" pitchFamily="34" charset="0"/>
              </a:rPr>
              <a:t/>
            </a:r>
            <a:br>
              <a:rPr lang="en-US" dirty="0">
                <a:solidFill>
                  <a:srgbClr val="FF0000"/>
                </a:solidFill>
                <a:effectLst/>
                <a:latin typeface="Arial" pitchFamily="34" charset="0"/>
                <a:cs typeface="Arial" pitchFamily="34" charset="0"/>
              </a:rPr>
            </a:br>
            <a:r>
              <a:rPr lang="ar-SA" dirty="0">
                <a:solidFill>
                  <a:srgbClr val="FF0000"/>
                </a:solidFill>
                <a:effectLst/>
                <a:latin typeface="Arial" pitchFamily="34" charset="0"/>
                <a:cs typeface="Arial" pitchFamily="34" charset="0"/>
              </a:rPr>
              <a:t>الدكتور حمزة عباس حمزة</a:t>
            </a:r>
            <a:endParaRPr lang="en-US" dirty="0">
              <a:solidFill>
                <a:srgbClr val="FF0000"/>
              </a:solidFill>
              <a:latin typeface="Arial" pitchFamily="34" charset="0"/>
              <a:cs typeface="Arial" pitchFamily="34" charset="0"/>
            </a:endParaRPr>
          </a:p>
        </p:txBody>
      </p:sp>
      <p:sp>
        <p:nvSpPr>
          <p:cNvPr id="4" name="عنوان فرعي 3"/>
          <p:cNvSpPr>
            <a:spLocks noGrp="1"/>
          </p:cNvSpPr>
          <p:nvPr>
            <p:ph type="subTitle" idx="1"/>
          </p:nvPr>
        </p:nvSpPr>
        <p:spPr/>
        <p:txBody>
          <a:bodyPr/>
          <a:lstStyle/>
          <a:p>
            <a:endParaRPr lang="ar-SA" dirty="0"/>
          </a:p>
        </p:txBody>
      </p:sp>
    </p:spTree>
    <p:extLst>
      <p:ext uri="{BB962C8B-B14F-4D97-AF65-F5344CB8AC3E}">
        <p14:creationId xmlns:p14="http://schemas.microsoft.com/office/powerpoint/2010/main" val="1114059250"/>
      </p:ext>
    </p:extLst>
  </p:cSld>
  <p:clrMapOvr>
    <a:masterClrMapping/>
  </p:clrMapOvr>
  <mc:AlternateContent xmlns:mc="http://schemas.openxmlformats.org/markup-compatibility/2006" xmlns:p14="http://schemas.microsoft.com/office/powerpoint/2010/main">
    <mc:Choice Requires="p14">
      <p:transition spd="slow" p14:dur="2000" advTm="20618"/>
    </mc:Choice>
    <mc:Fallback xmlns="">
      <p:transition spd="slow" advTm="2061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solidFill>
                  <a:srgbClr val="FF0000"/>
                </a:solidFill>
              </a:rPr>
              <a:t>المجموع </a:t>
            </a:r>
            <a:r>
              <a:rPr lang="ar-IQ" b="1" dirty="0" smtClean="0">
                <a:solidFill>
                  <a:srgbClr val="FF0000"/>
                </a:solidFill>
              </a:rPr>
              <a:t>الخضري</a:t>
            </a:r>
            <a:r>
              <a:rPr lang="en-US" b="1" dirty="0"/>
              <a:t/>
            </a:r>
            <a:br>
              <a:rPr lang="en-US" b="1" dirty="0"/>
            </a:br>
            <a:endParaRPr lang="ar-SA" dirty="0"/>
          </a:p>
        </p:txBody>
      </p:sp>
      <p:sp>
        <p:nvSpPr>
          <p:cNvPr id="3" name="عنصر نائب للمحتوى 2"/>
          <p:cNvSpPr>
            <a:spLocks noGrp="1"/>
          </p:cNvSpPr>
          <p:nvPr>
            <p:ph idx="1"/>
          </p:nvPr>
        </p:nvSpPr>
        <p:spPr>
          <a:xfrm>
            <a:off x="457200" y="914400"/>
            <a:ext cx="8229600" cy="5638800"/>
          </a:xfrm>
        </p:spPr>
        <p:txBody>
          <a:bodyPr/>
          <a:lstStyle/>
          <a:p>
            <a:pPr marL="0" indent="0">
              <a:buNone/>
            </a:pPr>
            <a:r>
              <a:rPr lang="ar-SA" b="1" dirty="0" smtClean="0">
                <a:solidFill>
                  <a:srgbClr val="FF0000"/>
                </a:solidFill>
              </a:rPr>
              <a:t>البراعم</a:t>
            </a:r>
            <a:r>
              <a:rPr lang="ar-SA" b="1" dirty="0" smtClean="0"/>
              <a:t> </a:t>
            </a:r>
            <a:r>
              <a:rPr lang="en-US" b="1" dirty="0" smtClean="0"/>
              <a:t> </a:t>
            </a:r>
            <a:r>
              <a:rPr lang="en-US" b="1" dirty="0" smtClean="0">
                <a:solidFill>
                  <a:srgbClr val="FF0000"/>
                </a:solidFill>
              </a:rPr>
              <a:t>Buds</a:t>
            </a:r>
            <a:r>
              <a:rPr lang="en-US" b="1" dirty="0" smtClean="0"/>
              <a:t> : </a:t>
            </a:r>
            <a:r>
              <a:rPr lang="ar-SA" b="1" dirty="0" smtClean="0"/>
              <a:t>عبارة عن قمة نمو مغطاة بمجموعة أوراق جنينية وحرشفية يعد عضو الانطلاق للدورة الخضرية السنوية لنمو وتطور الكرمة . </a:t>
            </a:r>
            <a:endParaRPr lang="en-US" b="1" dirty="0" smtClean="0"/>
          </a:p>
          <a:p>
            <a:pPr marL="0" indent="0">
              <a:buNone/>
            </a:pPr>
            <a:r>
              <a:rPr lang="ar-SA" b="1" dirty="0" smtClean="0"/>
              <a:t>تكون البراعم حسب طبيعة تكوينها إما عقيمة </a:t>
            </a:r>
            <a:r>
              <a:rPr lang="ar-SA" b="1" dirty="0" err="1" smtClean="0"/>
              <a:t>لاتحمل</a:t>
            </a:r>
            <a:r>
              <a:rPr lang="ar-SA" b="1" dirty="0" smtClean="0"/>
              <a:t> العناقيد الزهرية بل تحمل أوراق </a:t>
            </a:r>
            <a:r>
              <a:rPr lang="ar-SA" b="1" dirty="0" err="1" smtClean="0"/>
              <a:t>ومحاليق</a:t>
            </a:r>
            <a:r>
              <a:rPr lang="ar-SA" b="1" dirty="0" smtClean="0"/>
              <a:t> فقط ، أو تكون مختلطة تحوي على مبادئ الأوراق والعناقيد </a:t>
            </a:r>
            <a:endParaRPr lang="en-US" b="1" dirty="0" smtClean="0"/>
          </a:p>
          <a:p>
            <a:pPr marL="0" indent="0">
              <a:buNone/>
            </a:pPr>
            <a:r>
              <a:rPr lang="ar-SA" b="1" dirty="0" smtClean="0"/>
              <a:t>الزهرية والتي تعطي عند </a:t>
            </a:r>
            <a:endParaRPr lang="en-US" b="1" dirty="0" smtClean="0"/>
          </a:p>
          <a:p>
            <a:pPr marL="0" indent="0">
              <a:buNone/>
            </a:pPr>
            <a:r>
              <a:rPr lang="ar-SA" b="1" dirty="0" smtClean="0"/>
              <a:t>تفتحها فروعا</a:t>
            </a:r>
            <a:r>
              <a:rPr lang="en-US" b="1" dirty="0"/>
              <a:t> </a:t>
            </a:r>
            <a:r>
              <a:rPr lang="ar-SA" b="1" dirty="0" smtClean="0"/>
              <a:t>سنوية تحمل </a:t>
            </a:r>
            <a:endParaRPr lang="en-US" b="1" dirty="0" smtClean="0"/>
          </a:p>
          <a:p>
            <a:pPr marL="0" indent="0">
              <a:buNone/>
            </a:pPr>
            <a:r>
              <a:rPr lang="ar-SA" b="1" dirty="0" smtClean="0"/>
              <a:t>الأوراق والعناقيد الزهرية . </a:t>
            </a:r>
            <a:endParaRPr lang="en-US" b="1" dirty="0" smtClean="0"/>
          </a:p>
          <a:p>
            <a:pPr marL="0" indent="0">
              <a:buNone/>
            </a:pPr>
            <a:endParaRPr lang="ar-S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581400"/>
            <a:ext cx="3352800" cy="284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1410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solidFill>
                  <a:srgbClr val="FF0000"/>
                </a:solidFill>
              </a:rPr>
              <a:t>أنواع البراعم على الفروع السنوية</a:t>
            </a:r>
            <a:endParaRPr lang="ar-SA" b="1" dirty="0">
              <a:solidFill>
                <a:srgbClr val="FF0000"/>
              </a:solidFill>
            </a:endParaRPr>
          </a:p>
        </p:txBody>
      </p:sp>
      <p:sp>
        <p:nvSpPr>
          <p:cNvPr id="3" name="عنصر نائب للمحتوى 2"/>
          <p:cNvSpPr>
            <a:spLocks noGrp="1"/>
          </p:cNvSpPr>
          <p:nvPr>
            <p:ph idx="1"/>
          </p:nvPr>
        </p:nvSpPr>
        <p:spPr/>
        <p:txBody>
          <a:bodyPr/>
          <a:lstStyle/>
          <a:p>
            <a:pPr marL="0" indent="0">
              <a:buNone/>
            </a:pPr>
            <a:r>
              <a:rPr lang="ar-SA" dirty="0" smtClean="0">
                <a:solidFill>
                  <a:srgbClr val="FF0000"/>
                </a:solidFill>
              </a:rPr>
              <a:t>1</a:t>
            </a:r>
            <a:r>
              <a:rPr lang="ar-SA" b="1" dirty="0" smtClean="0">
                <a:solidFill>
                  <a:srgbClr val="FF0000"/>
                </a:solidFill>
              </a:rPr>
              <a:t>-	البراعم الصيفية :- </a:t>
            </a:r>
            <a:r>
              <a:rPr lang="ar-SA" b="1" dirty="0" smtClean="0"/>
              <a:t>أو تسمى بالصيفية أو النشطة توجد تحت آباط الأوراق عند مستوى العقد وتدخل بالنمو دون أن تمر بفترة الراحة حيث تعطي فرع ثانوي </a:t>
            </a:r>
            <a:endParaRPr lang="ar-IQ" b="1" dirty="0" smtClean="0"/>
          </a:p>
          <a:p>
            <a:pPr marL="0" indent="0">
              <a:buNone/>
            </a:pPr>
            <a:r>
              <a:rPr lang="ar-IQ" b="1" dirty="0" smtClean="0"/>
              <a:t>ا</a:t>
            </a:r>
            <a:r>
              <a:rPr lang="ar-SA" b="1" dirty="0" smtClean="0"/>
              <a:t>و جانبي أو صيفي في سنة تكوينها وتعطي هذه البراعم </a:t>
            </a:r>
          </a:p>
          <a:p>
            <a:pPr marL="0" indent="0">
              <a:buNone/>
            </a:pPr>
            <a:r>
              <a:rPr lang="ar-SA" b="1" dirty="0" smtClean="0"/>
              <a:t>فروعا اقل تطورا من الفروع الرئيسية </a:t>
            </a:r>
            <a:endParaRPr lang="ar-IQ" b="1" dirty="0" smtClean="0"/>
          </a:p>
          <a:p>
            <a:pPr marL="0" indent="0">
              <a:buNone/>
            </a:pPr>
            <a:r>
              <a:rPr lang="ar-SA" b="1" dirty="0" smtClean="0"/>
              <a:t>التي تنمو عليها هذه البراعم والتي يمكن </a:t>
            </a:r>
            <a:endParaRPr lang="ar-IQ" b="1" dirty="0" smtClean="0"/>
          </a:p>
          <a:p>
            <a:pPr marL="0" indent="0">
              <a:buNone/>
            </a:pPr>
            <a:r>
              <a:rPr lang="ar-SA" b="1" dirty="0" smtClean="0"/>
              <a:t>أن ينضج خشبها أو يبقى بحالة خضراء . </a:t>
            </a:r>
            <a:endParaRPr lang="ar-SA"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667000"/>
            <a:ext cx="25146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8223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أنواع البراعم على الفروع السنوية</a:t>
            </a:r>
            <a:endParaRPr lang="ar-SA" dirty="0"/>
          </a:p>
        </p:txBody>
      </p:sp>
      <p:sp>
        <p:nvSpPr>
          <p:cNvPr id="3" name="عنصر نائب للمحتوى 2"/>
          <p:cNvSpPr>
            <a:spLocks noGrp="1"/>
          </p:cNvSpPr>
          <p:nvPr>
            <p:ph idx="1"/>
          </p:nvPr>
        </p:nvSpPr>
        <p:spPr>
          <a:xfrm>
            <a:off x="457200" y="1600200"/>
            <a:ext cx="8229600" cy="4876800"/>
          </a:xfrm>
        </p:spPr>
        <p:txBody>
          <a:bodyPr>
            <a:noAutofit/>
          </a:bodyPr>
          <a:lstStyle/>
          <a:p>
            <a:pPr marL="0" indent="0">
              <a:buNone/>
            </a:pPr>
            <a:r>
              <a:rPr lang="ar-SA" sz="4000" b="1" dirty="0" smtClean="0">
                <a:solidFill>
                  <a:srgbClr val="FF0000"/>
                </a:solidFill>
              </a:rPr>
              <a:t>2-	العيون الساكنة :- </a:t>
            </a:r>
            <a:r>
              <a:rPr lang="ar-SA" sz="4000" b="1" dirty="0" smtClean="0"/>
              <a:t>وتسمى أيضا بعيون الشتاء </a:t>
            </a:r>
            <a:r>
              <a:rPr lang="en-US" sz="4000" b="1" dirty="0" smtClean="0"/>
              <a:t>Winter eyes   </a:t>
            </a:r>
            <a:r>
              <a:rPr lang="ar-SA" sz="4000" b="1" dirty="0" smtClean="0"/>
              <a:t>تتكون هذه العيون  تحت آباط الأوراق بجانب البرعم الجانبي على الفروع الحديثة ، تبقى ساكنة خلال الشتاء ولا تتفتح إلا في موسم النمو التالي وفي حالات معينة وعند إصابة العنب بمرض الاصفرار </a:t>
            </a:r>
            <a:r>
              <a:rPr lang="en-US" sz="4000" b="1" dirty="0" err="1" smtClean="0"/>
              <a:t>Chlorosis</a:t>
            </a:r>
            <a:r>
              <a:rPr lang="en-US" sz="4000" b="1" dirty="0" smtClean="0"/>
              <a:t> </a:t>
            </a:r>
            <a:r>
              <a:rPr lang="ar-SA" sz="4000" b="1" dirty="0" smtClean="0"/>
              <a:t>فان العين الساكنة يمكن أن تتفتح وتنمو في سنة تكوينها . </a:t>
            </a:r>
            <a:endParaRPr lang="ar-SA" sz="4000" b="1" dirty="0"/>
          </a:p>
        </p:txBody>
      </p:sp>
    </p:spTree>
    <p:extLst>
      <p:ext uri="{BB962C8B-B14F-4D97-AF65-F5344CB8AC3E}">
        <p14:creationId xmlns:p14="http://schemas.microsoft.com/office/powerpoint/2010/main" val="517034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أنواع البراعم على الفروع السنوية</a:t>
            </a:r>
            <a:endParaRPr lang="ar-SA" dirty="0"/>
          </a:p>
        </p:txBody>
      </p:sp>
      <p:sp>
        <p:nvSpPr>
          <p:cNvPr id="3" name="عنصر نائب للمحتوى 2"/>
          <p:cNvSpPr>
            <a:spLocks noGrp="1"/>
          </p:cNvSpPr>
          <p:nvPr>
            <p:ph idx="1"/>
          </p:nvPr>
        </p:nvSpPr>
        <p:spPr/>
        <p:txBody>
          <a:bodyPr>
            <a:normAutofit/>
          </a:bodyPr>
          <a:lstStyle/>
          <a:p>
            <a:pPr marL="0" indent="0">
              <a:buNone/>
            </a:pPr>
            <a:r>
              <a:rPr lang="ar-IQ" sz="3600" b="1" dirty="0" smtClean="0">
                <a:solidFill>
                  <a:srgbClr val="FF0000"/>
                </a:solidFill>
              </a:rPr>
              <a:t>3- البراعم </a:t>
            </a:r>
            <a:r>
              <a:rPr lang="ar-IQ" sz="3600" b="1" dirty="0">
                <a:solidFill>
                  <a:srgbClr val="FF0000"/>
                </a:solidFill>
              </a:rPr>
              <a:t>التاجية </a:t>
            </a:r>
            <a:r>
              <a:rPr lang="ar-IQ" sz="3600" b="1" dirty="0" smtClean="0">
                <a:solidFill>
                  <a:srgbClr val="FF0000"/>
                </a:solidFill>
              </a:rPr>
              <a:t>(القاعدية) </a:t>
            </a:r>
            <a:r>
              <a:rPr lang="ar-IQ" sz="3600" b="1" dirty="0">
                <a:solidFill>
                  <a:srgbClr val="FF0000"/>
                </a:solidFill>
              </a:rPr>
              <a:t>:- </a:t>
            </a:r>
            <a:r>
              <a:rPr lang="ar-IQ" sz="3600" b="1" dirty="0"/>
              <a:t>توجد في قاعدة القصبات تكون صغيرة الحجم مدببة وتركيبها بدائي تكون هذه البراعم ساكنة كثيرة العدد ولكن أكبرها حجما وتطورا يسمى بعين </a:t>
            </a:r>
            <a:r>
              <a:rPr lang="ar-IQ" sz="3600" b="1" dirty="0" err="1"/>
              <a:t>الاغائة</a:t>
            </a:r>
            <a:r>
              <a:rPr lang="ar-IQ" sz="3600" b="1" dirty="0"/>
              <a:t> ، ولا تنمو إلا عند نعرض الكرمة للتقليم الجائر معطية </a:t>
            </a:r>
            <a:r>
              <a:rPr lang="ar-IQ" sz="3600" b="1" dirty="0" err="1"/>
              <a:t>نموات</a:t>
            </a:r>
            <a:r>
              <a:rPr lang="ar-IQ" sz="3600" b="1" dirty="0"/>
              <a:t> تسمى </a:t>
            </a:r>
            <a:r>
              <a:rPr lang="ar-IQ" sz="3600" b="1" dirty="0" err="1"/>
              <a:t>الأفرخ</a:t>
            </a:r>
            <a:r>
              <a:rPr lang="ar-IQ" sz="3600" b="1" dirty="0"/>
              <a:t> المائية أما عن </a:t>
            </a:r>
            <a:r>
              <a:rPr lang="ar-IQ" sz="3600" b="1" dirty="0" err="1"/>
              <a:t>اخصابية</a:t>
            </a:r>
            <a:r>
              <a:rPr lang="ar-IQ" sz="3600" b="1" dirty="0"/>
              <a:t> هذه البراعم فعند بعض الأصناف تعطي عين الإغاثة عند تفتحها عنقودا واحدا على الأقل </a:t>
            </a:r>
            <a:endParaRPr lang="ar-SA" sz="3600" dirty="0"/>
          </a:p>
        </p:txBody>
      </p:sp>
    </p:spTree>
    <p:extLst>
      <p:ext uri="{BB962C8B-B14F-4D97-AF65-F5344CB8AC3E}">
        <p14:creationId xmlns:p14="http://schemas.microsoft.com/office/powerpoint/2010/main" val="2582225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أنواع البراعم على الفروع السنوية</a:t>
            </a:r>
            <a:endParaRPr lang="ar-SA" dirty="0"/>
          </a:p>
        </p:txBody>
      </p:sp>
      <p:sp>
        <p:nvSpPr>
          <p:cNvPr id="3" name="عنصر نائب للمحتوى 2"/>
          <p:cNvSpPr>
            <a:spLocks noGrp="1"/>
          </p:cNvSpPr>
          <p:nvPr>
            <p:ph idx="1"/>
          </p:nvPr>
        </p:nvSpPr>
        <p:spPr/>
        <p:txBody>
          <a:bodyPr>
            <a:normAutofit lnSpcReduction="10000"/>
          </a:bodyPr>
          <a:lstStyle/>
          <a:p>
            <a:pPr marL="0" lvl="0" indent="0" fontAlgn="base">
              <a:buNone/>
            </a:pPr>
            <a:r>
              <a:rPr lang="ar-IQ" sz="4000" b="1" dirty="0" smtClean="0">
                <a:solidFill>
                  <a:srgbClr val="FF0000"/>
                </a:solidFill>
              </a:rPr>
              <a:t>4- البراعم </a:t>
            </a:r>
            <a:r>
              <a:rPr lang="ar-IQ" sz="4000" b="1" dirty="0">
                <a:solidFill>
                  <a:srgbClr val="FF0000"/>
                </a:solidFill>
              </a:rPr>
              <a:t>الخاملة :- </a:t>
            </a:r>
            <a:r>
              <a:rPr lang="ar-IQ" sz="4000" b="1" dirty="0"/>
              <a:t>وتسمى براعم الخشب المسن حيث توجد تحت أنسجة الخشب المتعدد السنين عند تفتح ونمو هذه البراعم </a:t>
            </a:r>
            <a:r>
              <a:rPr lang="ar-IQ" sz="4000" b="1" dirty="0" smtClean="0"/>
              <a:t>تعطي</a:t>
            </a:r>
          </a:p>
          <a:p>
            <a:pPr marL="0" lvl="0" indent="0" fontAlgn="base">
              <a:buNone/>
            </a:pPr>
            <a:r>
              <a:rPr lang="ar-IQ" sz="4000" b="1" dirty="0" smtClean="0"/>
              <a:t> </a:t>
            </a:r>
            <a:endParaRPr lang="en-US" sz="4000" b="1" dirty="0"/>
          </a:p>
          <a:p>
            <a:pPr marL="0" indent="0">
              <a:buNone/>
            </a:pPr>
            <a:r>
              <a:rPr lang="ar-IQ" sz="4000" b="1" dirty="0" smtClean="0">
                <a:solidFill>
                  <a:srgbClr val="FF0000"/>
                </a:solidFill>
              </a:rPr>
              <a:t>5- </a:t>
            </a:r>
            <a:r>
              <a:rPr lang="ar-IQ" sz="4000" b="1" dirty="0" err="1" smtClean="0">
                <a:solidFill>
                  <a:srgbClr val="FF0000"/>
                </a:solidFill>
              </a:rPr>
              <a:t>الأفرخ</a:t>
            </a:r>
            <a:r>
              <a:rPr lang="ar-IQ" sz="4000" b="1" dirty="0" smtClean="0">
                <a:solidFill>
                  <a:srgbClr val="FF0000"/>
                </a:solidFill>
              </a:rPr>
              <a:t> </a:t>
            </a:r>
            <a:r>
              <a:rPr lang="ar-IQ" sz="4000" b="1" dirty="0">
                <a:solidFill>
                  <a:srgbClr val="FF0000"/>
                </a:solidFill>
              </a:rPr>
              <a:t>المائية والسرطانات </a:t>
            </a:r>
            <a:r>
              <a:rPr lang="ar-IQ" sz="4000" b="1" dirty="0"/>
              <a:t>وتبدأ هذه البراعم بالنمو لعدة أسباب منها التقليم الجائر والانجماد الربيعي وأمراض الساق </a:t>
            </a:r>
            <a:endParaRPr lang="ar-SA" sz="4000" dirty="0"/>
          </a:p>
        </p:txBody>
      </p:sp>
    </p:spTree>
    <p:extLst>
      <p:ext uri="{BB962C8B-B14F-4D97-AF65-F5344CB8AC3E}">
        <p14:creationId xmlns:p14="http://schemas.microsoft.com/office/powerpoint/2010/main" val="1252845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rPr>
              <a:t>الفروع الحديثة )</a:t>
            </a:r>
            <a:r>
              <a:rPr lang="en-US" b="1" dirty="0" smtClean="0">
                <a:solidFill>
                  <a:srgbClr val="FF0000"/>
                </a:solidFill>
              </a:rPr>
              <a:t>Shoots </a:t>
            </a:r>
            <a:r>
              <a:rPr lang="en-US" dirty="0" smtClean="0"/>
              <a:t>: </a:t>
            </a:r>
            <a:r>
              <a:rPr lang="ar-SA" sz="3600" b="1" dirty="0" smtClean="0"/>
              <a:t>هي </a:t>
            </a:r>
            <a:r>
              <a:rPr lang="ar-SA" sz="3600" b="1" dirty="0" err="1" smtClean="0"/>
              <a:t>النموات</a:t>
            </a:r>
            <a:r>
              <a:rPr lang="ar-SA" sz="3600" b="1" dirty="0" smtClean="0"/>
              <a:t> الغضة العشبية الناتجة من تفتح البراعم في الربيع ويمكن ملاحظة الفروع التالية على الكرمة </a:t>
            </a:r>
            <a:r>
              <a:rPr lang="ar-SA" sz="3600" dirty="0" smtClean="0"/>
              <a:t>: </a:t>
            </a:r>
            <a:endParaRPr lang="ar-SA" sz="3600" dirty="0"/>
          </a:p>
        </p:txBody>
      </p:sp>
      <p:sp>
        <p:nvSpPr>
          <p:cNvPr id="3" name="عنصر نائب للمحتوى 2"/>
          <p:cNvSpPr>
            <a:spLocks noGrp="1"/>
          </p:cNvSpPr>
          <p:nvPr>
            <p:ph idx="1"/>
          </p:nvPr>
        </p:nvSpPr>
        <p:spPr>
          <a:xfrm>
            <a:off x="457200" y="1905000"/>
            <a:ext cx="8229600" cy="4221163"/>
          </a:xfrm>
        </p:spPr>
        <p:txBody>
          <a:bodyPr/>
          <a:lstStyle/>
          <a:p>
            <a:pPr marL="0" indent="0">
              <a:buNone/>
            </a:pPr>
            <a:r>
              <a:rPr lang="ar-IQ" b="1" dirty="0"/>
              <a:t>1</a:t>
            </a:r>
            <a:r>
              <a:rPr lang="ar-IQ" b="1" dirty="0">
                <a:solidFill>
                  <a:srgbClr val="FF0000"/>
                </a:solidFill>
              </a:rPr>
              <a:t>-الفروع الرئيسية :- </a:t>
            </a:r>
            <a:r>
              <a:rPr lang="ar-IQ" b="1" dirty="0"/>
              <a:t>تنتج هذه الفروع من نمو وتفتح البرعم الرئيسي في العين الساكنة وتسمى بالفروع الطويلة يكون شكلها عشبي وطري في البداية وتكون خضراء اللون مرنة غنية بالماء وكلما تتقدم بالعمر يتغير لونها وتصبح غامقة وتنخفض نسبة الماء فيها وتتجمع فيها </a:t>
            </a:r>
            <a:r>
              <a:rPr lang="ar-IQ" b="1" dirty="0" err="1"/>
              <a:t>الكاربوهيدرات</a:t>
            </a:r>
            <a:r>
              <a:rPr lang="ar-IQ" b="1" dirty="0"/>
              <a:t> على هيئة نشأ ، بعد تساقط أوراقها تسمى </a:t>
            </a:r>
            <a:endParaRPr lang="ar-IQ" b="1" dirty="0" smtClean="0"/>
          </a:p>
          <a:p>
            <a:pPr marL="0" indent="0">
              <a:buNone/>
            </a:pPr>
            <a:r>
              <a:rPr lang="ar-IQ" b="1" dirty="0" smtClean="0"/>
              <a:t>بالقصبات </a:t>
            </a:r>
            <a:r>
              <a:rPr lang="ar-IQ" b="1" dirty="0"/>
              <a:t>طولها يتراوح بين 8-10م </a:t>
            </a:r>
            <a:endParaRPr lang="ar-IQ" b="1" dirty="0" smtClean="0"/>
          </a:p>
          <a:p>
            <a:pPr marL="0" indent="0">
              <a:buNone/>
            </a:pPr>
            <a:r>
              <a:rPr lang="ar-IQ" b="1" dirty="0" smtClean="0"/>
              <a:t>وسمكها </a:t>
            </a:r>
            <a:r>
              <a:rPr lang="ar-IQ" b="1" dirty="0"/>
              <a:t>6-16ملم. </a:t>
            </a:r>
            <a:r>
              <a:rPr lang="ar-IQ" b="1" dirty="0" smtClean="0"/>
              <a:t>\</a:t>
            </a:r>
            <a:endParaRPr lang="ar-SA" dirty="0"/>
          </a:p>
        </p:txBody>
      </p:sp>
      <p:pic>
        <p:nvPicPr>
          <p:cNvPr id="4" name="Picture 8101" descr="http://farm3.static.flickr.com/2490/4203298803_25b2a29021.jpg"/>
          <p:cNvPicPr/>
          <p:nvPr/>
        </p:nvPicPr>
        <p:blipFill>
          <a:blip r:embed="rId2"/>
          <a:stretch>
            <a:fillRect/>
          </a:stretch>
        </p:blipFill>
        <p:spPr>
          <a:xfrm>
            <a:off x="1066800" y="4542971"/>
            <a:ext cx="2362200" cy="2133600"/>
          </a:xfrm>
          <a:prstGeom prst="rect">
            <a:avLst/>
          </a:prstGeom>
        </p:spPr>
      </p:pic>
    </p:spTree>
    <p:extLst>
      <p:ext uri="{BB962C8B-B14F-4D97-AF65-F5344CB8AC3E}">
        <p14:creationId xmlns:p14="http://schemas.microsoft.com/office/powerpoint/2010/main" val="742486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867400"/>
          </a:xfrm>
        </p:spPr>
        <p:txBody>
          <a:bodyPr>
            <a:normAutofit/>
          </a:bodyPr>
          <a:lstStyle/>
          <a:p>
            <a:pPr marL="0" indent="0">
              <a:buNone/>
            </a:pPr>
            <a:r>
              <a:rPr lang="ar-IQ" sz="4000" b="1" dirty="0" smtClean="0">
                <a:solidFill>
                  <a:srgbClr val="FF0000"/>
                </a:solidFill>
              </a:rPr>
              <a:t>2-الفروع </a:t>
            </a:r>
            <a:r>
              <a:rPr lang="ar-IQ" sz="4000" b="1" dirty="0">
                <a:solidFill>
                  <a:srgbClr val="FF0000"/>
                </a:solidFill>
              </a:rPr>
              <a:t>الثانوية </a:t>
            </a:r>
            <a:r>
              <a:rPr lang="ar-IQ" sz="4000" b="1" dirty="0" smtClean="0">
                <a:solidFill>
                  <a:srgbClr val="FF0000"/>
                </a:solidFill>
              </a:rPr>
              <a:t>الجانبية </a:t>
            </a:r>
            <a:r>
              <a:rPr lang="ar-IQ" sz="4000" b="1" dirty="0">
                <a:solidFill>
                  <a:srgbClr val="FF0000"/>
                </a:solidFill>
              </a:rPr>
              <a:t>، الصيفية </a:t>
            </a:r>
            <a:r>
              <a:rPr lang="ar-IQ" sz="4000" b="1" dirty="0" smtClean="0">
                <a:solidFill>
                  <a:srgbClr val="FF0000"/>
                </a:solidFill>
              </a:rPr>
              <a:t>:-</a:t>
            </a:r>
          </a:p>
          <a:p>
            <a:pPr marL="0" indent="0">
              <a:buNone/>
            </a:pPr>
            <a:r>
              <a:rPr lang="ar-IQ" sz="4000" b="1" dirty="0" smtClean="0">
                <a:solidFill>
                  <a:srgbClr val="FF0000"/>
                </a:solidFill>
              </a:rPr>
              <a:t> </a:t>
            </a:r>
            <a:r>
              <a:rPr lang="ar-IQ" sz="4000" b="1" dirty="0"/>
              <a:t>تنمو هذه الفروع من تفتح البرعم الصيفي </a:t>
            </a:r>
            <a:r>
              <a:rPr lang="ar-IQ" sz="4000" b="1" dirty="0" smtClean="0"/>
              <a:t>الجانبي </a:t>
            </a:r>
            <a:r>
              <a:rPr lang="ar-IQ" sz="4000" b="1" dirty="0"/>
              <a:t>أو النشط </a:t>
            </a:r>
            <a:r>
              <a:rPr lang="ar-IQ" sz="4000" b="1" dirty="0" smtClean="0"/>
              <a:t> حيث </a:t>
            </a:r>
            <a:r>
              <a:rPr lang="ar-IQ" sz="4000" b="1" dirty="0"/>
              <a:t>ينمو هذا البرعم في سنة تكوينه ، هذه الفروع غير خصبة ولكن لبعض الأصناف أحيانا تكون مثمرة حيث تحمل بصورة استثنائية عناقيد زهرية صغيرة لا تنضج حامضية المذاق)حصرم( لتأخر ظهورها وعد توفر درجات الحرارة الملائمة لنضجها وغالبا ما تسقط لعدم نضج خشبها .</a:t>
            </a:r>
            <a:r>
              <a:rPr lang="ar-IQ" sz="4000" dirty="0"/>
              <a:t> </a:t>
            </a:r>
            <a:r>
              <a:rPr lang="ar-IQ" sz="4000" b="1" dirty="0"/>
              <a:t> </a:t>
            </a:r>
            <a:endParaRPr lang="en-US" sz="4000" b="1" dirty="0"/>
          </a:p>
          <a:p>
            <a:pPr marL="0" indent="0">
              <a:buNone/>
            </a:pPr>
            <a:endParaRPr lang="ar-SA" dirty="0"/>
          </a:p>
        </p:txBody>
      </p:sp>
    </p:spTree>
    <p:extLst>
      <p:ext uri="{BB962C8B-B14F-4D97-AF65-F5344CB8AC3E}">
        <p14:creationId xmlns:p14="http://schemas.microsoft.com/office/powerpoint/2010/main" val="3491692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8229600" cy="6172200"/>
          </a:xfrm>
        </p:spPr>
        <p:txBody>
          <a:bodyPr>
            <a:normAutofit lnSpcReduction="10000"/>
          </a:bodyPr>
          <a:lstStyle/>
          <a:p>
            <a:pPr marL="0" indent="0">
              <a:buNone/>
            </a:pPr>
            <a:r>
              <a:rPr lang="ar-SA" sz="4000" b="1" dirty="0" smtClean="0">
                <a:solidFill>
                  <a:srgbClr val="FF0000"/>
                </a:solidFill>
              </a:rPr>
              <a:t>3-الفروع السرطانية </a:t>
            </a:r>
            <a:r>
              <a:rPr lang="ar-SA" sz="4000" b="1" dirty="0" err="1" smtClean="0">
                <a:solidFill>
                  <a:srgbClr val="FF0000"/>
                </a:solidFill>
              </a:rPr>
              <a:t>والأفرخ</a:t>
            </a:r>
            <a:r>
              <a:rPr lang="ar-SA" sz="4000" b="1" dirty="0" smtClean="0">
                <a:solidFill>
                  <a:srgbClr val="FF0000"/>
                </a:solidFill>
              </a:rPr>
              <a:t> المائية </a:t>
            </a:r>
            <a:r>
              <a:rPr lang="ar-SA" sz="4000" b="1" dirty="0" smtClean="0"/>
              <a:t>:- تنمو هذه الفروع من الخشب المتعدد السنين وتكون شديدة النمو غير خصبة ويمكن استعمال قصباتها كدوابر احتياطية عند التقليم لغرض استبدال احد الأذرع في التربية الرأسية مثلا . </a:t>
            </a:r>
            <a:endParaRPr lang="ar-IQ" sz="4000" b="1" dirty="0" smtClean="0"/>
          </a:p>
          <a:p>
            <a:pPr marL="0" indent="0">
              <a:buNone/>
            </a:pPr>
            <a:endParaRPr lang="ar-SA" sz="4000" b="1" dirty="0" smtClean="0"/>
          </a:p>
          <a:p>
            <a:pPr marL="0" indent="0">
              <a:buNone/>
            </a:pPr>
            <a:r>
              <a:rPr lang="ar-SA" sz="4000" b="1" dirty="0" smtClean="0">
                <a:solidFill>
                  <a:srgbClr val="FF0000"/>
                </a:solidFill>
              </a:rPr>
              <a:t>4-الفروع </a:t>
            </a:r>
            <a:r>
              <a:rPr lang="ar-SA" sz="4000" b="1" dirty="0" err="1" smtClean="0">
                <a:solidFill>
                  <a:srgbClr val="FF0000"/>
                </a:solidFill>
              </a:rPr>
              <a:t>الاستبدالية</a:t>
            </a:r>
            <a:r>
              <a:rPr lang="ar-SA" sz="4000" b="1" dirty="0" smtClean="0">
                <a:solidFill>
                  <a:srgbClr val="FF0000"/>
                </a:solidFill>
              </a:rPr>
              <a:t> </a:t>
            </a:r>
            <a:r>
              <a:rPr lang="ar-SA" sz="4000" b="1" dirty="0" smtClean="0"/>
              <a:t>:- تنمو من البرعم الثانوي المحيط بالبرعم الرئيسي في العين الساكنة عند إصابة البرعم الرئيسي بأضرار تؤدي إلى عدم نموه . </a:t>
            </a:r>
          </a:p>
          <a:p>
            <a:pPr marL="0" indent="0">
              <a:buNone/>
            </a:pPr>
            <a:endParaRPr lang="ar-SA" dirty="0"/>
          </a:p>
        </p:txBody>
      </p:sp>
    </p:spTree>
    <p:extLst>
      <p:ext uri="{BB962C8B-B14F-4D97-AF65-F5344CB8AC3E}">
        <p14:creationId xmlns:p14="http://schemas.microsoft.com/office/powerpoint/2010/main" val="117347299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384</Words>
  <Application>Microsoft Office PowerPoint</Application>
  <PresentationFormat>عرض على الشاشة (3:4)‏</PresentationFormat>
  <Paragraphs>30</Paragraphs>
  <Slides>9</Slides>
  <Notes>0</Notes>
  <HiddenSlides>0</HiddenSlides>
  <MMClips>0</MMClips>
  <ScaleCrop>false</ScaleCrop>
  <HeadingPairs>
    <vt:vector size="4" baseType="variant">
      <vt:variant>
        <vt:lpstr>نسق</vt:lpstr>
      </vt:variant>
      <vt:variant>
        <vt:i4>2</vt:i4>
      </vt:variant>
      <vt:variant>
        <vt:lpstr>عناوين الشرائح</vt:lpstr>
      </vt:variant>
      <vt:variant>
        <vt:i4>9</vt:i4>
      </vt:variant>
    </vt:vector>
  </HeadingPairs>
  <TitlesOfParts>
    <vt:vector size="11" baseType="lpstr">
      <vt:lpstr>نسق Office</vt:lpstr>
      <vt:lpstr>دفق الهواء</vt:lpstr>
      <vt:lpstr>اعناب عملي  المحاضرة الثانية  الدكتور حمزة عباس حمزة</vt:lpstr>
      <vt:lpstr>المجموع الخضري </vt:lpstr>
      <vt:lpstr>أنواع البراعم على الفروع السنوية</vt:lpstr>
      <vt:lpstr>أنواع البراعم على الفروع السنوية</vt:lpstr>
      <vt:lpstr>أنواع البراعم على الفروع السنوية</vt:lpstr>
      <vt:lpstr>أنواع البراعم على الفروع السنوية</vt:lpstr>
      <vt:lpstr>الفروع الحديثة )Shoots : هي النموات الغضة العشبية الناتجة من تفتح البراعم في الربيع ويمكن ملاحظة الفروع التالية على الكرمة : </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6</cp:revision>
  <dcterms:created xsi:type="dcterms:W3CDTF">2021-05-24T19:44:48Z</dcterms:created>
  <dcterms:modified xsi:type="dcterms:W3CDTF">2021-05-27T06:56:29Z</dcterms:modified>
</cp:coreProperties>
</file>